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69" r:id="rId4"/>
    <p:sldId id="271" r:id="rId5"/>
    <p:sldId id="272" r:id="rId6"/>
    <p:sldId id="273" r:id="rId7"/>
    <p:sldId id="276" r:id="rId8"/>
    <p:sldId id="274" r:id="rId9"/>
    <p:sldId id="277" r:id="rId10"/>
    <p:sldId id="279" r:id="rId11"/>
    <p:sldId id="275" r:id="rId12"/>
    <p:sldId id="280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1F78D-CC67-4298-AA0C-CFD250D43066}" type="datetimeFigureOut">
              <a:rPr lang="hu-HU" smtClean="0"/>
              <a:t>2023. 12. 09.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C2DDF-67E1-4ED6-BE20-535AC6039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080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863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3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58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614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563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4638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1176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7509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18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16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25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32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644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55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7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72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51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62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45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74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2023. 11. 28.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CHANGERS-2.0-Bemutató 2023. 11. 28.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9F6F-5F49-4EF4-AA7D-BD60E1829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45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plusz.hu/partnersegi-egyuttmukodesek-a-felnott-tanulasi-szektorban-ka220-a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rasmusplusz.hu/palyazati-kategoriak-a-felnott-tanulasi-szektorba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/>
          <p:nvPr/>
        </p:nvSpPr>
        <p:spPr>
          <a:xfrm rot="-5400000">
            <a:off x="8042564" y="2362199"/>
            <a:ext cx="6165273" cy="2133600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8208809" y="4123752"/>
            <a:ext cx="3664529" cy="2732864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 rot="10800000">
            <a:off x="8271158" y="1382"/>
            <a:ext cx="3539833" cy="2732864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1103;p5" descr="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t="24418" b="25215"/>
          <a:stretch/>
        </p:blipFill>
        <p:spPr>
          <a:xfrm>
            <a:off x="61622" y="138052"/>
            <a:ext cx="7150440" cy="1523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34;p4"/>
          <p:cNvSpPr txBox="1"/>
          <p:nvPr/>
        </p:nvSpPr>
        <p:spPr>
          <a:xfrm>
            <a:off x="595046" y="5688060"/>
            <a:ext cx="551793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34;p4"/>
          <p:cNvSpPr txBox="1"/>
          <p:nvPr/>
        </p:nvSpPr>
        <p:spPr>
          <a:xfrm>
            <a:off x="747446" y="5840460"/>
            <a:ext cx="551793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74BC591-FC10-BD3F-5D80-1A5352C28F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2" y="4602210"/>
            <a:ext cx="4419600" cy="2171700"/>
          </a:xfrm>
          <a:prstGeom prst="rect">
            <a:avLst/>
          </a:prstGeom>
        </p:spPr>
      </p:pic>
      <p:sp>
        <p:nvSpPr>
          <p:cNvPr id="6" name="Google Shape;135;p4">
            <a:extLst>
              <a:ext uri="{FF2B5EF4-FFF2-40B4-BE49-F238E27FC236}">
                <a16:creationId xmlns:a16="http://schemas.microsoft.com/office/drawing/2014/main" id="{002BD4F0-9F09-9F7A-262A-F9462E923E88}"/>
              </a:ext>
            </a:extLst>
          </p:cNvPr>
          <p:cNvSpPr txBox="1"/>
          <p:nvPr/>
        </p:nvSpPr>
        <p:spPr>
          <a:xfrm>
            <a:off x="550804" y="1693741"/>
            <a:ext cx="8609099" cy="473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u="sng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Tájékoztató a C.H.A.N.G.E.R.S – 2.0 Projekt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u="sng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céljairól, jelenlegi státuszáról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u-HU" sz="1400" dirty="0">
              <a:solidFill>
                <a:srgbClr val="354F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Szervező: Nyugdíjasok Egyesülete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</a:t>
            </a:r>
            <a:r>
              <a:rPr lang="hu-HU" sz="28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Időpont: 2023. november 28.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</a:t>
            </a:r>
            <a:r>
              <a:rPr lang="hu-HU" sz="28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Helyszín: </a:t>
            </a:r>
            <a:r>
              <a:rPr lang="hu-HU" sz="2800" dirty="0" err="1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Pákolitz</a:t>
            </a:r>
            <a:r>
              <a:rPr lang="hu-HU" sz="28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István    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Közösségi Ház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Pécs, Komját Aladár u. 2.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dirty="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</a:t>
            </a:r>
            <a:endParaRPr lang="hu-HU" sz="3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1082733A-52F0-D0E0-4AC4-A2F0A72B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177F1B9-3778-FDE4-0A8B-FC0AB9CE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9B25D46-62BB-E06F-94A2-E83BB68E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7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7;p2">
            <a:extLst>
              <a:ext uri="{FF2B5EF4-FFF2-40B4-BE49-F238E27FC236}">
                <a16:creationId xmlns:a16="http://schemas.microsoft.com/office/drawing/2014/main" id="{6F368E2C-9D8C-327E-1093-744D526FCB05}"/>
              </a:ext>
            </a:extLst>
          </p:cNvPr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6;p2">
            <a:extLst>
              <a:ext uri="{FF2B5EF4-FFF2-40B4-BE49-F238E27FC236}">
                <a16:creationId xmlns:a16="http://schemas.microsoft.com/office/drawing/2014/main" id="{051B8ADC-C57F-2EE1-948A-B9D0C69F7BD3}"/>
              </a:ext>
            </a:extLst>
          </p:cNvPr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E32A42E2-D919-7A63-0A82-557FC5770CF9}"/>
              </a:ext>
            </a:extLst>
          </p:cNvPr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A244FDB2-7B5F-1792-8458-9E7DB24EA36B}"/>
              </a:ext>
            </a:extLst>
          </p:cNvPr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3;p2">
            <a:extLst>
              <a:ext uri="{FF2B5EF4-FFF2-40B4-BE49-F238E27FC236}">
                <a16:creationId xmlns:a16="http://schemas.microsoft.com/office/drawing/2014/main" id="{362E0BE1-2C4C-9B13-20E1-A646DFD917BE}"/>
              </a:ext>
            </a:extLst>
          </p:cNvPr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5;p2">
            <a:extLst>
              <a:ext uri="{FF2B5EF4-FFF2-40B4-BE49-F238E27FC236}">
                <a16:creationId xmlns:a16="http://schemas.microsoft.com/office/drawing/2014/main" id="{37C9A019-B5FD-97BF-A925-E36D74EB17E9}"/>
              </a:ext>
            </a:extLst>
          </p:cNvPr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0;p2">
            <a:extLst>
              <a:ext uri="{FF2B5EF4-FFF2-40B4-BE49-F238E27FC236}">
                <a16:creationId xmlns:a16="http://schemas.microsoft.com/office/drawing/2014/main" id="{D5AE813D-3BEA-58BC-F148-9ECCB7B571A4}"/>
              </a:ext>
            </a:extLst>
          </p:cNvPr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01;p2">
            <a:extLst>
              <a:ext uri="{FF2B5EF4-FFF2-40B4-BE49-F238E27FC236}">
                <a16:creationId xmlns:a16="http://schemas.microsoft.com/office/drawing/2014/main" id="{ECFEDDBA-C6A8-B251-5336-1ADDB6B804DB}"/>
              </a:ext>
            </a:extLst>
          </p:cNvPr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32383DD4-A595-C4F0-159B-7D1389F231DE}"/>
              </a:ext>
            </a:extLst>
          </p:cNvPr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BB949664-C252-2738-DD99-26BFCC4A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134BFC8A-8DA6-721F-7C63-8D3DAF12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13" name="Dia számának helye 12">
            <a:extLst>
              <a:ext uri="{FF2B5EF4-FFF2-40B4-BE49-F238E27FC236}">
                <a16:creationId xmlns:a16="http://schemas.microsoft.com/office/drawing/2014/main" id="{E18C785A-727B-BD9A-EE38-ABE8D821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10</a:t>
            </a:fld>
            <a:endParaRPr lang="hu-HU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44F760BF-3DD6-EEA4-B632-3AAF3113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45" y="183541"/>
            <a:ext cx="9119696" cy="545190"/>
          </a:xfrm>
        </p:spPr>
        <p:txBody>
          <a:bodyPr>
            <a:normAutofit fontScale="90000"/>
          </a:bodyPr>
          <a:lstStyle/>
          <a:p>
            <a:r>
              <a:rPr lang="hu-HU" sz="35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Globális jelenségek</a:t>
            </a:r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496E10C4-0CAB-B772-CB46-94C2C06D0A3F}"/>
              </a:ext>
            </a:extLst>
          </p:cNvPr>
          <p:cNvSpPr txBox="1">
            <a:spLocks/>
          </p:cNvSpPr>
          <p:nvPr/>
        </p:nvSpPr>
        <p:spPr>
          <a:xfrm>
            <a:off x="2371249" y="1192843"/>
            <a:ext cx="9119696" cy="5087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5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2DDEED8-9DAF-C5A4-521B-86DC8C331941}"/>
              </a:ext>
            </a:extLst>
          </p:cNvPr>
          <p:cNvSpPr txBox="1"/>
          <p:nvPr/>
        </p:nvSpPr>
        <p:spPr>
          <a:xfrm>
            <a:off x="2371249" y="729954"/>
            <a:ext cx="8884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Föld légkörének hőmérséklet növekedése </a:t>
            </a:r>
            <a:r>
              <a:rPr lang="hu-H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(globális felmelegedés)</a:t>
            </a:r>
            <a:endParaRPr lang="hu-H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74018DA-B8EF-65C2-1534-8D870700EED5}"/>
              </a:ext>
            </a:extLst>
          </p:cNvPr>
          <p:cNvSpPr txBox="1"/>
          <p:nvPr/>
        </p:nvSpPr>
        <p:spPr>
          <a:xfrm>
            <a:off x="2541533" y="5567249"/>
            <a:ext cx="56118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1960-tól 2023 szeptemberéig már </a:t>
            </a:r>
            <a:r>
              <a:rPr lang="hu-HU" sz="28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1,2 </a:t>
            </a:r>
            <a:r>
              <a:rPr lang="hu-HU" sz="2800" b="1" i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2800" b="1" i="1" kern="100" baseline="30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hu-HU" sz="2800" b="1" i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endParaRPr lang="hu-H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2AA353D-A1B4-E267-CF8C-57247E23B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725" y="1213991"/>
            <a:ext cx="7696141" cy="433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57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A8BAA4B9-A6A1-E88C-924C-5907CAB5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90741"/>
            <a:ext cx="9119696" cy="676059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Generációk, közösségek közötti kapcsolat építése</a:t>
            </a:r>
          </a:p>
        </p:txBody>
      </p:sp>
      <p:sp>
        <p:nvSpPr>
          <p:cNvPr id="14" name="Tartalom helye 2">
            <a:extLst>
              <a:ext uri="{FF2B5EF4-FFF2-40B4-BE49-F238E27FC236}">
                <a16:creationId xmlns:a16="http://schemas.microsoft.com/office/drawing/2014/main" id="{A0C0D7B4-ECD4-6559-10FA-96B740EB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457" y="1359673"/>
            <a:ext cx="9418992" cy="53423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Ismeretátadás módszertana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Új, személyre szabott ismeretanyagok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létrehozása.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Idősek oktatása </a:t>
            </a:r>
            <a:r>
              <a:rPr lang="hu-HU" sz="2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transzgenerációs együttnevelésen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keresztül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Gyakorlati tudással rendelkező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vezető szervezetek bevonása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Rugalmasabb, vegyes formátumok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Stratégiai partnerség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kkv-</a:t>
            </a:r>
            <a:r>
              <a:rPr lang="hu-H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kal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, civil szervezetekkel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és regionális fejlesztési ügynökségekkel</a:t>
            </a:r>
          </a:p>
          <a:p>
            <a:pPr marL="0" indent="0"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Az angol nyelven kívül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mindegyik partner nyelvén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elérhetők lesznek a képzési anyagok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3AA0027A-093F-FDE2-4323-80DA25C3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FF52AC1-BAB1-6943-9526-54E29855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CHANGERS-2.0-Bemutató 2023. 11. 28.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600857-A607-A8C4-EDF1-DCB69C50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826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5400000">
            <a:off x="402944" y="2625166"/>
            <a:ext cx="2106853" cy="1132785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 rot="-5400000">
            <a:off x="556743" y="5339423"/>
            <a:ext cx="1443161" cy="1593989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-5400000">
            <a:off x="1596076" y="1092975"/>
            <a:ext cx="613215" cy="240162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A8BAA4B9-A6A1-E88C-924C-5907CAB5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52548"/>
            <a:ext cx="8468802" cy="1128923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építsük a generációk, közösségek közötti kapcsolatot, unokánk számára fenntartható ÉLETFORMÁT</a:t>
            </a:r>
          </a:p>
        </p:txBody>
      </p:sp>
      <p:sp>
        <p:nvSpPr>
          <p:cNvPr id="14" name="Tartalom helye 2">
            <a:extLst>
              <a:ext uri="{FF2B5EF4-FFF2-40B4-BE49-F238E27FC236}">
                <a16:creationId xmlns:a16="http://schemas.microsoft.com/office/drawing/2014/main" id="{A0C0D7B4-ECD4-6559-10FA-96B740EB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872" y="1617995"/>
            <a:ext cx="10011576" cy="4075139"/>
          </a:xfrm>
        </p:spPr>
        <p:txBody>
          <a:bodyPr>
            <a:normAutofit/>
          </a:bodyPr>
          <a:lstStyle/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Ismerjünk meg új gondolkodásmódokat: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Használjuk a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világháló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 által nyújtott ismeretszerzései lehetőségeket. 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Gondolkodjunk globálisan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(DE ne globalizáltan) Ne féljünk megszerezni új ismereteket), (adaptáljuk azokat a mi hasznunkra)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Ismerjünk meg minél több </a:t>
            </a:r>
            <a:r>
              <a:rPr lang="hu-HU" sz="2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TERMÉSZETTUDOMÁNYOS ismeretet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. Ez alapján döntsük el, hogy mi IGAZ, (azaz emberi)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ÉS ezután </a:t>
            </a:r>
            <a:r>
              <a:rPr lang="hu-HU" sz="2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CSELEKEDJÜNK LOKÁLISAN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, azaz alakítsuk ki magunk számára az </a:t>
            </a:r>
            <a:r>
              <a:rPr lang="hu-HU" sz="2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értékes, természetközeli életmódot.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3AA0027A-093F-FDE2-4323-80DA25C3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FF52AC1-BAB1-6943-9526-54E29855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CHANGERS-2.0-Bemutató 2023. 11. 28.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600857-A607-A8C4-EDF1-DCB69C50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12</a:t>
            </a:fld>
            <a:endParaRPr lang="hu-HU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C65415EB-6A7D-C81B-297C-21ACFC20031A}"/>
              </a:ext>
            </a:extLst>
          </p:cNvPr>
          <p:cNvSpPr txBox="1">
            <a:spLocks/>
          </p:cNvSpPr>
          <p:nvPr/>
        </p:nvSpPr>
        <p:spPr>
          <a:xfrm>
            <a:off x="2127872" y="5611569"/>
            <a:ext cx="9119696" cy="676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Köszönöm, hogy meghallgattak</a:t>
            </a:r>
          </a:p>
        </p:txBody>
      </p:sp>
    </p:spTree>
    <p:extLst>
      <p:ext uri="{BB962C8B-B14F-4D97-AF65-F5344CB8AC3E}">
        <p14:creationId xmlns:p14="http://schemas.microsoft.com/office/powerpoint/2010/main" val="429341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2234104" y="570458"/>
            <a:ext cx="976819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Nyugdíjasok Egyesülete</a:t>
            </a: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részt vesz egy </a:t>
            </a:r>
            <a:r>
              <a:rPr lang="hu-H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Európai Uniós</a:t>
            </a: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támogatású</a:t>
            </a:r>
            <a:b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ERASMUS+ pályázat</a:t>
            </a: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végrehajtásában</a:t>
            </a:r>
            <a:b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program 2022. december 1.-től 2024. november 30-ig tart, ez összesen </a:t>
            </a:r>
            <a:r>
              <a:rPr lang="hu-H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hónap</a:t>
            </a:r>
            <a:endParaRPr sz="2000" dirty="0">
              <a:solidFill>
                <a:srgbClr val="354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371249" y="1786111"/>
            <a:ext cx="90833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kiírás elérhetőségei</a:t>
            </a:r>
            <a:r>
              <a:rPr lang="hu-H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000" b="1" u="sng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Partnerségi együttműködések a felnőtt tanulási szektorban (KA220-ADU)</a:t>
            </a:r>
            <a:endParaRPr lang="hu-H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000" u="sng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Pályázati kategóriák a felnőtt tanulási szektorban</a:t>
            </a:r>
            <a:endParaRPr lang="hu-HU" sz="2000" u="sng" dirty="0">
              <a:solidFill>
                <a:srgbClr val="21252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hu-HU" sz="2000" u="sng" dirty="0">
              <a:solidFill>
                <a:srgbClr val="212529"/>
              </a:solidFill>
              <a:latin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Központi téma: </a:t>
            </a: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Idősképzés;</a:t>
            </a:r>
          </a:p>
          <a:p>
            <a:r>
              <a:rPr lang="hu-H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Célcsoport:</a:t>
            </a: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elsődlegesen: vidéki idősek, a 65+ év feletti állampolgárok.</a:t>
            </a:r>
          </a:p>
          <a:p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Pályázatunk címe: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Household Attitudes for a Non-wasteful, Green environment and Energy-consciousness addressing Rural Seniors</a:t>
            </a:r>
            <a:r>
              <a:rPr lang="hu-HU" sz="20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hu-H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C.H.A.N.G.E.R.S. 2.0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hu-HU" sz="2000" b="1" dirty="0">
              <a:solidFill>
                <a:srgbClr val="00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solidFill>
                  <a:srgbClr val="00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„Változtassuk meg a háztartásunkat a nem pazarló, zöld környezetet kialakító, energiatudatos viselkedés irányába, megszólítva elsősorban a vidéken élő idős embereket”</a:t>
            </a:r>
            <a:endParaRPr lang="hu-H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3A15F4B-CBDD-5820-2C20-8BB864FC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0E80A90-E8B5-51C9-72A8-917601A2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A7512CE-FB81-9029-B69A-1B970C6A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307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 txBox="1"/>
          <p:nvPr/>
        </p:nvSpPr>
        <p:spPr>
          <a:xfrm>
            <a:off x="78659" y="346362"/>
            <a:ext cx="987158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hu-HU" sz="30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 intézmények és résztvevő országok</a:t>
            </a:r>
            <a:endParaRPr sz="3000" dirty="0">
              <a:solidFill>
                <a:srgbClr val="354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2753227" y="2763645"/>
            <a:ext cx="551793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</a:t>
            </a:r>
            <a:endParaRPr dirty="0"/>
          </a:p>
        </p:txBody>
      </p:sp>
      <p:sp>
        <p:nvSpPr>
          <p:cNvPr id="135" name="Google Shape;135;p4"/>
          <p:cNvSpPr txBox="1"/>
          <p:nvPr/>
        </p:nvSpPr>
        <p:spPr>
          <a:xfrm>
            <a:off x="2753227" y="4737925"/>
            <a:ext cx="551793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 sz="1800">
              <a:solidFill>
                <a:srgbClr val="354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 rot="-5400000">
            <a:off x="8042564" y="2362199"/>
            <a:ext cx="6165273" cy="2133600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8208809" y="4123752"/>
            <a:ext cx="3664529" cy="2732864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 rot="10800000">
            <a:off x="8271158" y="1382"/>
            <a:ext cx="3539833" cy="2732864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" name="Tartalom helye 3">
            <a:extLst>
              <a:ext uri="{FF2B5EF4-FFF2-40B4-BE49-F238E27FC236}">
                <a16:creationId xmlns:a16="http://schemas.microsoft.com/office/drawing/2014/main" id="{CF3AC8AB-65D0-4C1F-6657-9136D28FC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21008"/>
              </p:ext>
            </p:extLst>
          </p:nvPr>
        </p:nvGraphicFramePr>
        <p:xfrm>
          <a:off x="221892" y="1065279"/>
          <a:ext cx="11346425" cy="5201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223">
                  <a:extLst>
                    <a:ext uri="{9D8B030D-6E8A-4147-A177-3AD203B41FA5}">
                      <a16:colId xmlns:a16="http://schemas.microsoft.com/office/drawing/2014/main" val="2564185701"/>
                    </a:ext>
                  </a:extLst>
                </a:gridCol>
                <a:gridCol w="4541249">
                  <a:extLst>
                    <a:ext uri="{9D8B030D-6E8A-4147-A177-3AD203B41FA5}">
                      <a16:colId xmlns:a16="http://schemas.microsoft.com/office/drawing/2014/main" val="1388193882"/>
                    </a:ext>
                  </a:extLst>
                </a:gridCol>
                <a:gridCol w="1913299">
                  <a:extLst>
                    <a:ext uri="{9D8B030D-6E8A-4147-A177-3AD203B41FA5}">
                      <a16:colId xmlns:a16="http://schemas.microsoft.com/office/drawing/2014/main" val="433336114"/>
                    </a:ext>
                  </a:extLst>
                </a:gridCol>
                <a:gridCol w="2176797">
                  <a:extLst>
                    <a:ext uri="{9D8B030D-6E8A-4147-A177-3AD203B41FA5}">
                      <a16:colId xmlns:a16="http://schemas.microsoft.com/office/drawing/2014/main" val="1445287701"/>
                    </a:ext>
                  </a:extLst>
                </a:gridCol>
                <a:gridCol w="2251857">
                  <a:extLst>
                    <a:ext uri="{9D8B030D-6E8A-4147-A177-3AD203B41FA5}">
                      <a16:colId xmlns:a16="http://schemas.microsoft.com/office/drawing/2014/main" val="539194165"/>
                    </a:ext>
                  </a:extLst>
                </a:gridCol>
              </a:tblGrid>
              <a:tr h="469876">
                <a:tc>
                  <a:txBody>
                    <a:bodyPr/>
                    <a:lstStyle/>
                    <a:p>
                      <a:endParaRPr lang="hu-H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Intézmény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Jele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Ország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Város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1551753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 Consulting Kft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Magyarország 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9894705"/>
                  </a:ext>
                </a:extLst>
              </a:tr>
              <a:tr h="948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Associação de Melhoramentos e Bem Estar Social de Pias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AMBESP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Portugália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Ferreira do Zêzere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1883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 SRL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Eurocrea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Olaszország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Milánó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7366603"/>
                  </a:ext>
                </a:extLst>
              </a:tr>
              <a:tr h="948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POSLOVNO PODPORNI CENTER, DOO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BSC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Szlovénia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Kranj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8036681"/>
                  </a:ext>
                </a:extLst>
              </a:tr>
              <a:tr h="894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and Innovation Hub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KMOP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Görögország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Kifissia (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Észak-Athén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4195641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IN MOTION LIMITED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PiM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Málta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Mosta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850021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Nyugdíjasok Egyesülete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NyE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Magyarország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Pécs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4167538"/>
                  </a:ext>
                </a:extLst>
              </a:tr>
            </a:tbl>
          </a:graphicData>
        </a:graphic>
      </p:graphicFrame>
      <p:sp>
        <p:nvSpPr>
          <p:cNvPr id="2" name="Dátum helye 1">
            <a:extLst>
              <a:ext uri="{FF2B5EF4-FFF2-40B4-BE49-F238E27FC236}">
                <a16:creationId xmlns:a16="http://schemas.microsoft.com/office/drawing/2014/main" id="{976416E0-59F1-D4EA-36CB-B2F42D12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25D6670-F8AC-0BA5-9431-3576C624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86CE43C-0F61-8CBA-162C-5E52FC0F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805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/>
          <p:nvPr/>
        </p:nvSpPr>
        <p:spPr>
          <a:xfrm>
            <a:off x="2753227" y="2763645"/>
            <a:ext cx="551793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</a:t>
            </a:r>
            <a:endParaRPr dirty="0"/>
          </a:p>
        </p:txBody>
      </p:sp>
      <p:sp>
        <p:nvSpPr>
          <p:cNvPr id="135" name="Google Shape;135;p4"/>
          <p:cNvSpPr txBox="1"/>
          <p:nvPr/>
        </p:nvSpPr>
        <p:spPr>
          <a:xfrm>
            <a:off x="2753227" y="4737925"/>
            <a:ext cx="551793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354F74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 sz="1800">
              <a:solidFill>
                <a:srgbClr val="354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 rot="-5400000">
            <a:off x="8042564" y="2362199"/>
            <a:ext cx="6165273" cy="2133600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8208809" y="4123752"/>
            <a:ext cx="3664529" cy="2732864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 rot="10800000">
            <a:off x="8271158" y="1382"/>
            <a:ext cx="3539833" cy="2732864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5610" y="1151802"/>
            <a:ext cx="10473164" cy="5204548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80050AE3-4EA9-F3DD-1D35-752670B0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83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C.H.A.N.G.E.R.S. 2.0 feladatok két évre</a:t>
            </a:r>
            <a:endParaRPr lang="hu-HU" sz="3200" dirty="0">
              <a:solidFill>
                <a:srgbClr val="0033CC"/>
              </a:solidFill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79A5CC42-9D31-13D3-414F-E4F7852C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8270163-B0A2-71E0-654C-044A2DBE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3DF6D8-8CC0-1541-4654-EA1200BE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79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A8BAA4B9-A6A1-E88C-924C-5907CAB5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104" y="729953"/>
            <a:ext cx="9119696" cy="676059"/>
          </a:xfrm>
        </p:spPr>
        <p:txBody>
          <a:bodyPr>
            <a:normAutofit/>
          </a:bodyPr>
          <a:lstStyle/>
          <a:p>
            <a:r>
              <a:rPr lang="da-DK" sz="2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szeretn</a:t>
            </a:r>
            <a:r>
              <a:rPr lang="hu-HU" sz="2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énk</a:t>
            </a:r>
            <a:r>
              <a:rPr lang="da-DK" sz="2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elérni a projekt megvalósításával? </a:t>
            </a:r>
            <a:endParaRPr lang="hu-HU" sz="2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artalom helye 2">
            <a:extLst>
              <a:ext uri="{FF2B5EF4-FFF2-40B4-BE49-F238E27FC236}">
                <a16:creationId xmlns:a16="http://schemas.microsoft.com/office/drawing/2014/main" id="{A0C0D7B4-ECD4-6559-10FA-96B740EB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457" y="1781321"/>
            <a:ext cx="9418992" cy="3935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A C.H.A.N.G.E.R.S.-2.0 fő célja, hogy </a:t>
            </a:r>
            <a:r>
              <a:rPr lang="hu-HU" sz="2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javítsa az idősek bevonását a felnőttoktatásba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azáltal, hogy hozzáférést biztosít rugalmas tanulási lehetőségekhez zöld, energia és fenntartható témákban.</a:t>
            </a:r>
          </a:p>
          <a:p>
            <a:pPr marL="0" indent="0">
              <a:buNone/>
            </a:pP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Célzott képzési anyagok és eszköztárak kidolgozásával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, sajátos igényeik figyelembevételével azt várjuk, hogy az </a:t>
            </a:r>
            <a:r>
              <a:rPr lang="hu-HU" sz="2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idősek tudatosabbak legyenek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ezekben a kérdésekben,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pozitív hatással legyenek környezetükre, és fenntarthatóbb életmódot tudjanak folytatni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DAD9B436-AA98-62B7-6CA4-9ED3E299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505CD1B-213D-B519-75AA-1D46E1CE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3EB00CF-1E60-9671-50B3-6634863E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80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A8BAA4B9-A6A1-E88C-924C-5907CAB5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45" y="314821"/>
            <a:ext cx="9119696" cy="676059"/>
          </a:xfrm>
        </p:spPr>
        <p:txBody>
          <a:bodyPr>
            <a:normAutofit/>
          </a:bodyPr>
          <a:lstStyle/>
          <a:p>
            <a:r>
              <a:rPr lang="hu-HU" sz="35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képzések tématerületei</a:t>
            </a:r>
          </a:p>
        </p:txBody>
      </p:sp>
      <p:sp>
        <p:nvSpPr>
          <p:cNvPr id="14" name="Tartalom helye 2">
            <a:extLst>
              <a:ext uri="{FF2B5EF4-FFF2-40B4-BE49-F238E27FC236}">
                <a16:creationId xmlns:a16="http://schemas.microsoft.com/office/drawing/2014/main" id="{A0C0D7B4-ECD4-6559-10FA-96B740EB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457" y="1192843"/>
            <a:ext cx="9418992" cy="516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Család, kis közösségek által megvalósítható tevékenységek</a:t>
            </a:r>
            <a:r>
              <a:rPr lang="hu-H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Háztartási szemlélet megváltoztatása: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 háztartás</a:t>
            </a:r>
            <a:endParaRPr lang="hu-HU" b="1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Energia- és anyag takarékosság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módszerei, lehetőségei a család számára.</a:t>
            </a: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Kimeríthetetlen, megújuló, megújítható 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energiaforrások a háztartások számára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(okos) háztartási berendezések.</a:t>
            </a: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Energiatakarékos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közlekedései lehetőségek családi, közösségi szinten.</a:t>
            </a: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Szelektív hulladékgyűjtés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kisközösségi, városi szinten.</a:t>
            </a: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Komposztálás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kisközösségi, városi szinten.</a:t>
            </a: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Idősek, fiatalok digitális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készségeinek fejlesztése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együttműködéssel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563" indent="-182563">
              <a:buNone/>
            </a:pP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Természetközeli életmód 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megvalósítási lehetőségei </a:t>
            </a:r>
            <a:r>
              <a:rPr lang="hu-HU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városi és vidéki környezetben.</a:t>
            </a:r>
            <a:endParaRPr lang="hu-HU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B7C5890E-8EE0-20BD-7885-8F9ABEC7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B53297D-6141-31BF-04F6-7E472056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61C34C0-4101-D1BD-0DD5-81E7090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879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7;p2">
            <a:extLst>
              <a:ext uri="{FF2B5EF4-FFF2-40B4-BE49-F238E27FC236}">
                <a16:creationId xmlns:a16="http://schemas.microsoft.com/office/drawing/2014/main" id="{6F368E2C-9D8C-327E-1093-744D526FCB05}"/>
              </a:ext>
            </a:extLst>
          </p:cNvPr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6;p2">
            <a:extLst>
              <a:ext uri="{FF2B5EF4-FFF2-40B4-BE49-F238E27FC236}">
                <a16:creationId xmlns:a16="http://schemas.microsoft.com/office/drawing/2014/main" id="{051B8ADC-C57F-2EE1-948A-B9D0C69F7BD3}"/>
              </a:ext>
            </a:extLst>
          </p:cNvPr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E32A42E2-D919-7A63-0A82-557FC5770CF9}"/>
              </a:ext>
            </a:extLst>
          </p:cNvPr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A244FDB2-7B5F-1792-8458-9E7DB24EA36B}"/>
              </a:ext>
            </a:extLst>
          </p:cNvPr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3;p2">
            <a:extLst>
              <a:ext uri="{FF2B5EF4-FFF2-40B4-BE49-F238E27FC236}">
                <a16:creationId xmlns:a16="http://schemas.microsoft.com/office/drawing/2014/main" id="{362E0BE1-2C4C-9B13-20E1-A646DFD917BE}"/>
              </a:ext>
            </a:extLst>
          </p:cNvPr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5;p2">
            <a:extLst>
              <a:ext uri="{FF2B5EF4-FFF2-40B4-BE49-F238E27FC236}">
                <a16:creationId xmlns:a16="http://schemas.microsoft.com/office/drawing/2014/main" id="{37C9A019-B5FD-97BF-A925-E36D74EB17E9}"/>
              </a:ext>
            </a:extLst>
          </p:cNvPr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0;p2">
            <a:extLst>
              <a:ext uri="{FF2B5EF4-FFF2-40B4-BE49-F238E27FC236}">
                <a16:creationId xmlns:a16="http://schemas.microsoft.com/office/drawing/2014/main" id="{D5AE813D-3BEA-58BC-F148-9ECCB7B571A4}"/>
              </a:ext>
            </a:extLst>
          </p:cNvPr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01;p2">
            <a:extLst>
              <a:ext uri="{FF2B5EF4-FFF2-40B4-BE49-F238E27FC236}">
                <a16:creationId xmlns:a16="http://schemas.microsoft.com/office/drawing/2014/main" id="{ECFEDDBA-C6A8-B251-5336-1ADDB6B804DB}"/>
              </a:ext>
            </a:extLst>
          </p:cNvPr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32383DD4-A595-C4F0-159B-7D1389F231DE}"/>
              </a:ext>
            </a:extLst>
          </p:cNvPr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87CBADE7-EDA5-CD28-89BE-ABB5CDDF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F0EB70B-231B-1569-917E-E3C905127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13" name="Dia számának helye 12">
            <a:extLst>
              <a:ext uri="{FF2B5EF4-FFF2-40B4-BE49-F238E27FC236}">
                <a16:creationId xmlns:a16="http://schemas.microsoft.com/office/drawing/2014/main" id="{6D21FB50-AE67-B16C-393A-A50199FD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7</a:t>
            </a:fld>
            <a:endParaRPr lang="hu-HU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186997BC-E3D9-B6B8-4D2F-D96758B0E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45" y="314821"/>
            <a:ext cx="9119696" cy="676059"/>
          </a:xfrm>
        </p:spPr>
        <p:txBody>
          <a:bodyPr>
            <a:normAutofit/>
          </a:bodyPr>
          <a:lstStyle/>
          <a:p>
            <a:r>
              <a:rPr lang="hu-HU" sz="35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Háztartási szemlélet megváltoztatása</a:t>
            </a:r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F2C39C5F-8DA4-FD0A-E2AE-C81C45CD44F2}"/>
              </a:ext>
            </a:extLst>
          </p:cNvPr>
          <p:cNvSpPr txBox="1">
            <a:spLocks/>
          </p:cNvSpPr>
          <p:nvPr/>
        </p:nvSpPr>
        <p:spPr>
          <a:xfrm>
            <a:off x="2234104" y="1305703"/>
            <a:ext cx="9119696" cy="491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5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2C4F606E-3434-2ED5-0BA1-58CB68110E39}"/>
              </a:ext>
            </a:extLst>
          </p:cNvPr>
          <p:cNvSpPr txBox="1">
            <a:spLocks/>
          </p:cNvSpPr>
          <p:nvPr/>
        </p:nvSpPr>
        <p:spPr>
          <a:xfrm>
            <a:off x="2269968" y="1066800"/>
            <a:ext cx="9362789" cy="526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 indent="-182563">
              <a:lnSpc>
                <a:spcPct val="120000"/>
              </a:lnSpc>
              <a:spcAft>
                <a:spcPts val="600"/>
              </a:spcAft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Energia- és anyagtakarékosság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módszerei, lehetőségei a család számára. (pl. világítás, új fűtő berendezések, tudatos vásárlás)</a:t>
            </a:r>
          </a:p>
          <a:p>
            <a:pPr marL="182563" indent="-182563">
              <a:lnSpc>
                <a:spcPct val="120000"/>
              </a:lnSpc>
              <a:spcAft>
                <a:spcPts val="600"/>
              </a:spcAft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Kimeríthetetlen, megújuló, megújítható energiaforrások kombinált alkalmazása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a háztartások számára. (pl. kis közösségi </a:t>
            </a:r>
            <a:r>
              <a:rPr lang="hu-HU" sz="2800" dirty="0" err="1"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-szolár, szélgenerátoros elektromos energia, fűtés HMV)</a:t>
            </a:r>
          </a:p>
          <a:p>
            <a:pPr marL="182563" indent="-182563">
              <a:lnSpc>
                <a:spcPct val="120000"/>
              </a:lnSpc>
              <a:spcAft>
                <a:spcPts val="600"/>
              </a:spcAft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Energiahatékony, okos háztartási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berendezések. (pl. passzívház, </a:t>
            </a:r>
            <a:r>
              <a:rPr lang="hu-HU" sz="2800" dirty="0" err="1">
                <a:latin typeface="Arial" panose="020B0604020202020204" pitchFamily="34" charset="0"/>
                <a:cs typeface="Arial" panose="020B0604020202020204" pitchFamily="34" charset="0"/>
              </a:rPr>
              <a:t>bioszolár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 fűtés, szigetüzemű elektromos energiaellátás, esővízgyűjtés, víztisztító )</a:t>
            </a:r>
          </a:p>
          <a:p>
            <a:pPr marL="182563" indent="-182563">
              <a:lnSpc>
                <a:spcPct val="120000"/>
              </a:lnSpc>
              <a:spcAft>
                <a:spcPts val="600"/>
              </a:spcAft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Energiatakarékos közlekedései lehetőségek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családi, közösségi szinten. (pl. kerékpár, elektromos roller és kerékpár, telekocsi szervezés, együtt menjünk iskolába, munkahelyre),</a:t>
            </a:r>
            <a:endParaRPr lang="hu-HU" sz="28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0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A8BAA4B9-A6A1-E88C-924C-5907CAB5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104" y="324701"/>
            <a:ext cx="9119696" cy="676059"/>
          </a:xfrm>
        </p:spPr>
        <p:txBody>
          <a:bodyPr>
            <a:normAutofit/>
          </a:bodyPr>
          <a:lstStyle/>
          <a:p>
            <a:r>
              <a:rPr lang="hu-HU" sz="35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képzések tématerületei</a:t>
            </a:r>
          </a:p>
        </p:txBody>
      </p:sp>
      <p:sp>
        <p:nvSpPr>
          <p:cNvPr id="14" name="Tartalom helye 2">
            <a:extLst>
              <a:ext uri="{FF2B5EF4-FFF2-40B4-BE49-F238E27FC236}">
                <a16:creationId xmlns:a16="http://schemas.microsoft.com/office/drawing/2014/main" id="{A0C0D7B4-ECD4-6559-10FA-96B740EB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4104" y="1283566"/>
            <a:ext cx="9418992" cy="4985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Globális jelenségek, amelyek befolyásolják az egyén, a kis közösségek életét </a:t>
            </a:r>
            <a:r>
              <a:rPr lang="hu-H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Üvegház hatású gázkibocsátás 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(széndioxid, metán, freonok) globális felmelegedés és annak következményei.</a:t>
            </a:r>
          </a:p>
          <a:p>
            <a:pPr marL="0" indent="0">
              <a:buNone/>
            </a:pPr>
            <a:r>
              <a:rPr lang="hu-HU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Globális klímaváltozás 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(kontinentális szárazság, kevés eső, sok eső, hurrikánok, tornádók, megolvadó </a:t>
            </a:r>
            <a:r>
              <a:rPr lang="hu-H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permafroszt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erdő- és bozóttüzek, ) és ennek napi megjelenése regionális, kontinentális, világméretű szinten.</a:t>
            </a:r>
          </a:p>
          <a:p>
            <a:pPr marL="0" indent="0">
              <a:buNone/>
            </a:pPr>
            <a:r>
              <a:rPr lang="hu-HU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Klímaváltozás egészségügyi hatásai idős és fiatal emberre</a:t>
            </a:r>
            <a:r>
              <a:rPr lang="hu-HU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Alkalmazkodási lehetőségek városi és vidéki településeken. (lakótelepi kertek, parkok, </a:t>
            </a:r>
            <a:r>
              <a:rPr lang="hu-H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lugaserdők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esővízgyűjtés, öntözés, )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BF3171E6-A2E3-5ECB-4A73-0CD32916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25B0B68-8DBD-46B4-3431-830D4482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C5D94B9-E6CD-B576-8925-CDCCF843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091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7;p2">
            <a:extLst>
              <a:ext uri="{FF2B5EF4-FFF2-40B4-BE49-F238E27FC236}">
                <a16:creationId xmlns:a16="http://schemas.microsoft.com/office/drawing/2014/main" id="{6F368E2C-9D8C-327E-1093-744D526FCB05}"/>
              </a:ext>
            </a:extLst>
          </p:cNvPr>
          <p:cNvSpPr/>
          <p:nvPr/>
        </p:nvSpPr>
        <p:spPr>
          <a:xfrm rot="10800000">
            <a:off x="52554" y="4291"/>
            <a:ext cx="2022764" cy="2241038"/>
          </a:xfrm>
          <a:prstGeom prst="triangle">
            <a:avLst>
              <a:gd name="adj" fmla="val 50388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6;p2">
            <a:extLst>
              <a:ext uri="{FF2B5EF4-FFF2-40B4-BE49-F238E27FC236}">
                <a16:creationId xmlns:a16="http://schemas.microsoft.com/office/drawing/2014/main" id="{051B8ADC-C57F-2EE1-948A-B9D0C69F7BD3}"/>
              </a:ext>
            </a:extLst>
          </p:cNvPr>
          <p:cNvSpPr/>
          <p:nvPr/>
        </p:nvSpPr>
        <p:spPr>
          <a:xfrm rot="5400000">
            <a:off x="-164251" y="1262108"/>
            <a:ext cx="1040276" cy="711774"/>
          </a:xfrm>
          <a:prstGeom prst="triangle">
            <a:avLst>
              <a:gd name="adj" fmla="val 10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E32A42E2-D919-7A63-0A82-557FC5770CF9}"/>
              </a:ext>
            </a:extLst>
          </p:cNvPr>
          <p:cNvSpPr/>
          <p:nvPr/>
        </p:nvSpPr>
        <p:spPr>
          <a:xfrm rot="-5400000">
            <a:off x="1595566" y="916991"/>
            <a:ext cx="789709" cy="415636"/>
          </a:xfrm>
          <a:prstGeom prst="triangle">
            <a:avLst>
              <a:gd name="adj" fmla="val 50000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A244FDB2-7B5F-1792-8458-9E7DB24EA36B}"/>
              </a:ext>
            </a:extLst>
          </p:cNvPr>
          <p:cNvSpPr/>
          <p:nvPr/>
        </p:nvSpPr>
        <p:spPr>
          <a:xfrm rot="-5400000">
            <a:off x="309679" y="2361620"/>
            <a:ext cx="2463665" cy="1303067"/>
          </a:xfrm>
          <a:prstGeom prst="triangle">
            <a:avLst>
              <a:gd name="adj" fmla="val 60139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3;p2">
            <a:extLst>
              <a:ext uri="{FF2B5EF4-FFF2-40B4-BE49-F238E27FC236}">
                <a16:creationId xmlns:a16="http://schemas.microsoft.com/office/drawing/2014/main" id="{362E0BE1-2C4C-9B13-20E1-A646DFD917BE}"/>
              </a:ext>
            </a:extLst>
          </p:cNvPr>
          <p:cNvSpPr/>
          <p:nvPr/>
        </p:nvSpPr>
        <p:spPr>
          <a:xfrm rot="5400000">
            <a:off x="-1184563" y="3537087"/>
            <a:ext cx="4391888" cy="2022763"/>
          </a:xfrm>
          <a:prstGeom prst="triangle">
            <a:avLst>
              <a:gd name="adj" fmla="val 52872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5;p2">
            <a:extLst>
              <a:ext uri="{FF2B5EF4-FFF2-40B4-BE49-F238E27FC236}">
                <a16:creationId xmlns:a16="http://schemas.microsoft.com/office/drawing/2014/main" id="{37C9A019-B5FD-97BF-A925-E36D74EB17E9}"/>
              </a:ext>
            </a:extLst>
          </p:cNvPr>
          <p:cNvSpPr/>
          <p:nvPr/>
        </p:nvSpPr>
        <p:spPr>
          <a:xfrm rot="-5400000">
            <a:off x="509498" y="5174451"/>
            <a:ext cx="1655379" cy="1711717"/>
          </a:xfrm>
          <a:prstGeom prst="triangle">
            <a:avLst>
              <a:gd name="adj" fmla="val 936"/>
            </a:avLst>
          </a:prstGeom>
          <a:solidFill>
            <a:srgbClr val="E89F56"/>
          </a:solidFill>
          <a:ln w="12700" cap="flat" cmpd="sng">
            <a:solidFill>
              <a:srgbClr val="E89F5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0;p2">
            <a:extLst>
              <a:ext uri="{FF2B5EF4-FFF2-40B4-BE49-F238E27FC236}">
                <a16:creationId xmlns:a16="http://schemas.microsoft.com/office/drawing/2014/main" id="{D5AE813D-3BEA-58BC-F148-9ECCB7B571A4}"/>
              </a:ext>
            </a:extLst>
          </p:cNvPr>
          <p:cNvSpPr/>
          <p:nvPr/>
        </p:nvSpPr>
        <p:spPr>
          <a:xfrm rot="10800000">
            <a:off x="9628907" y="0"/>
            <a:ext cx="2563093" cy="1066800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01;p2">
            <a:extLst>
              <a:ext uri="{FF2B5EF4-FFF2-40B4-BE49-F238E27FC236}">
                <a16:creationId xmlns:a16="http://schemas.microsoft.com/office/drawing/2014/main" id="{ECFEDDBA-C6A8-B251-5336-1ADDB6B804DB}"/>
              </a:ext>
            </a:extLst>
          </p:cNvPr>
          <p:cNvSpPr/>
          <p:nvPr/>
        </p:nvSpPr>
        <p:spPr>
          <a:xfrm rot="-5400000">
            <a:off x="10868739" y="723362"/>
            <a:ext cx="1605759" cy="1040763"/>
          </a:xfrm>
          <a:prstGeom prst="triangle">
            <a:avLst>
              <a:gd name="adj" fmla="val 5000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32383DD4-A595-C4F0-159B-7D1389F231DE}"/>
              </a:ext>
            </a:extLst>
          </p:cNvPr>
          <p:cNvSpPr/>
          <p:nvPr/>
        </p:nvSpPr>
        <p:spPr>
          <a:xfrm rot="-5400000">
            <a:off x="10227911" y="4893911"/>
            <a:ext cx="2561419" cy="1366756"/>
          </a:xfrm>
          <a:prstGeom prst="triangle">
            <a:avLst>
              <a:gd name="adj" fmla="val 0"/>
            </a:avLst>
          </a:prstGeom>
          <a:solidFill>
            <a:srgbClr val="354F74"/>
          </a:solidFill>
          <a:ln w="12700" cap="flat" cmpd="sng">
            <a:solidFill>
              <a:srgbClr val="354F7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BB949664-C252-2738-DD99-26BFCC4A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2023. 11. 28.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134BFC8A-8DA6-721F-7C63-8D3DAF12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CHANGERS-2.0-Bemutató 2023. 11. 28.</a:t>
            </a:r>
          </a:p>
        </p:txBody>
      </p:sp>
      <p:sp>
        <p:nvSpPr>
          <p:cNvPr id="13" name="Dia számának helye 12">
            <a:extLst>
              <a:ext uri="{FF2B5EF4-FFF2-40B4-BE49-F238E27FC236}">
                <a16:creationId xmlns:a16="http://schemas.microsoft.com/office/drawing/2014/main" id="{E18C785A-727B-BD9A-EE38-ABE8D821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F6F-5F49-4EF4-AA7D-BD60E18296A7}" type="slidenum">
              <a:rPr lang="hu-HU" smtClean="0"/>
              <a:t>9</a:t>
            </a:fld>
            <a:endParaRPr lang="hu-HU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44F760BF-3DD6-EEA4-B632-3AAF3113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45" y="183541"/>
            <a:ext cx="9119696" cy="545190"/>
          </a:xfrm>
        </p:spPr>
        <p:txBody>
          <a:bodyPr>
            <a:normAutofit fontScale="90000"/>
          </a:bodyPr>
          <a:lstStyle/>
          <a:p>
            <a:r>
              <a:rPr lang="hu-HU" sz="35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Globális jelenségek</a:t>
            </a:r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496E10C4-0CAB-B772-CB46-94C2C06D0A3F}"/>
              </a:ext>
            </a:extLst>
          </p:cNvPr>
          <p:cNvSpPr txBox="1">
            <a:spLocks/>
          </p:cNvSpPr>
          <p:nvPr/>
        </p:nvSpPr>
        <p:spPr>
          <a:xfrm>
            <a:off x="2371249" y="1192843"/>
            <a:ext cx="9119696" cy="5087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5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2DDEED8-9DAF-C5A4-521B-86DC8C331941}"/>
              </a:ext>
            </a:extLst>
          </p:cNvPr>
          <p:cNvSpPr txBox="1"/>
          <p:nvPr/>
        </p:nvSpPr>
        <p:spPr>
          <a:xfrm>
            <a:off x="2371249" y="729954"/>
            <a:ext cx="8884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Üvegház hatású gázkibocsátás </a:t>
            </a:r>
            <a:r>
              <a:rPr lang="hu-H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(széndioxid, metán, freonok)</a:t>
            </a:r>
            <a:endParaRPr lang="hu-H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F6A95504-2BEA-0BB9-4B49-8C5914929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65" y="1191619"/>
            <a:ext cx="6299386" cy="4513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zövegdoboz 17">
            <a:extLst>
              <a:ext uri="{FF2B5EF4-FFF2-40B4-BE49-F238E27FC236}">
                <a16:creationId xmlns:a16="http://schemas.microsoft.com/office/drawing/2014/main" id="{474018DA-B8EF-65C2-1534-8D870700EED5}"/>
              </a:ext>
            </a:extLst>
          </p:cNvPr>
          <p:cNvSpPr txBox="1"/>
          <p:nvPr/>
        </p:nvSpPr>
        <p:spPr>
          <a:xfrm>
            <a:off x="2541532" y="5567249"/>
            <a:ext cx="877120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Föld légkörében a széndioxid növekedése az emberi tevékenység hatására. Figyelem! 1960-tól 2023 szeptemberéig </a:t>
            </a:r>
            <a:r>
              <a:rPr lang="hu-HU" sz="2800" b="1" i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110 </a:t>
            </a:r>
            <a:r>
              <a:rPr lang="hu-HU" sz="2800" b="1" i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ppm</a:t>
            </a:r>
            <a:endParaRPr lang="hu-H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0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1011</Words>
  <Application>Microsoft Office PowerPoint</Application>
  <PresentationFormat>Szélesvásznú</PresentationFormat>
  <Paragraphs>154</Paragraphs>
  <Slides>12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C.H.A.N.G.E.R.S. 2.0 feladatok két évre</vt:lpstr>
      <vt:lpstr>Mit szeretnénk elérni a projekt megvalósításával? </vt:lpstr>
      <vt:lpstr>A képzések tématerületei</vt:lpstr>
      <vt:lpstr>Háztartási szemlélet megváltoztatása</vt:lpstr>
      <vt:lpstr>A képzések tématerületei</vt:lpstr>
      <vt:lpstr>Globális jelenségek</vt:lpstr>
      <vt:lpstr>Globális jelenségek</vt:lpstr>
      <vt:lpstr>Generációk, közösségek közötti kapcsolat építése</vt:lpstr>
      <vt:lpstr>Akkor építsük a generációk, közösségek közötti kapcsolatot, unokánk számára fenntartható ÉLETFORMÁT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Posztós Anikó</dc:creator>
  <cp:lastModifiedBy>Béla Német</cp:lastModifiedBy>
  <cp:revision>35</cp:revision>
  <dcterms:created xsi:type="dcterms:W3CDTF">2023-10-27T18:33:42Z</dcterms:created>
  <dcterms:modified xsi:type="dcterms:W3CDTF">2023-12-09T07:29:44Z</dcterms:modified>
</cp:coreProperties>
</file>